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75" r:id="rId2"/>
    <p:sldId id="256" r:id="rId3"/>
    <p:sldId id="284" r:id="rId4"/>
    <p:sldId id="257" r:id="rId5"/>
    <p:sldId id="258" r:id="rId6"/>
    <p:sldId id="282" r:id="rId7"/>
    <p:sldId id="285" r:id="rId8"/>
    <p:sldId id="286" r:id="rId9"/>
    <p:sldId id="264" r:id="rId10"/>
    <p:sldId id="276" r:id="rId11"/>
    <p:sldId id="277" r:id="rId12"/>
    <p:sldId id="267" r:id="rId13"/>
    <p:sldId id="280" r:id="rId14"/>
    <p:sldId id="281" r:id="rId15"/>
    <p:sldId id="279" r:id="rId16"/>
    <p:sldId id="287" r:id="rId17"/>
    <p:sldId id="288" r:id="rId18"/>
    <p:sldId id="265" r:id="rId19"/>
    <p:sldId id="270" r:id="rId20"/>
    <p:sldId id="271" r:id="rId21"/>
    <p:sldId id="272" r:id="rId22"/>
    <p:sldId id="273" r:id="rId23"/>
    <p:sldId id="274" r:id="rId24"/>
    <p:sldId id="283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2F860C"/>
    <a:srgbClr val="FCFDC7"/>
    <a:srgbClr val="F7F7B7"/>
    <a:srgbClr val="E4F6FC"/>
    <a:srgbClr val="B7E8F7"/>
    <a:srgbClr val="B4D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43C7-C892-4939-BF30-1882DBD2114F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DF026-5211-46F3-997C-A5413453F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DF026-5211-46F3-997C-A5413453F1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5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9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0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4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8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4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C9F5-9AC3-45FF-93C5-F5EE6264A961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BD33-9C22-4951-BE23-C66E9D92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7685" y="1556792"/>
            <a:ext cx="6873350" cy="424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сетей газораспределения и газопотребления. Анализ аварийности на ОПО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4" name="Picture 4" descr="F: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61526" cy="2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Gadjieva\AppData\Local\Microsoft\Windows\Temporary Internet Files\Content.Outlook\7MTCZWGX\IMG_10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4524872" y="3005167"/>
            <a:ext cx="4514188" cy="30832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Gadjieva\AppData\Local\Microsoft\Windows\Temporary Internet Files\Content.Outlook\7MTCZWGX\IMG_1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0" y="3005167"/>
            <a:ext cx="4111015" cy="3083261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5185" y="33743"/>
            <a:ext cx="8229600" cy="409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Модернизация. Техническое перевооружение.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961" y="800144"/>
            <a:ext cx="85598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АО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Волгоградгоргаз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АО «Газпром газораспределение Волгоград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2010г.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2016г. проведена </a:t>
            </a:r>
          </a:p>
          <a:p>
            <a:pPr algn="ctr"/>
            <a:r>
              <a:rPr lang="ru-RU" sz="2400" b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3-х ГГРП в Волгограде</a:t>
            </a:r>
            <a:endParaRPr lang="ru-RU" sz="2400" b="1" u="sng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Gadjieva\AppData\Local\Microsoft\Windows\Temporary Internet Files\Content.Outlook\7MTCZWGX\IMG_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807"/>
            <a:ext cx="4143739" cy="3107804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6456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Gadjieva\AppData\Local\Microsoft\Windows\Temporary Internet Files\Content.Outlook\7MTCZWGX\IMG_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7196"/>
            <a:ext cx="4169738" cy="31273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29679"/>
            <a:ext cx="46415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ГГРП позволил обеспечить бесперебойное газоснабжение и стабильное давление для потребителей, увеличить пропускную способность газопроводов и осуществить технологическое подключение перспективных и объектов нового строительства, инфраструктуры обеспечивающей проведение мероприятий программы подготовки Волгоградской области к проведению матчей чемпионата мира по футболу 2018 г. в городском округе город-герой Волгоград.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оснащены системой телеметрии, осуществляющей контроль за всеми параметрами, влияющими на безопасное газоснабжение, системой видеонаблюдения и охранной сигнализации.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29019"/>
              </p:ext>
            </p:extLst>
          </p:nvPr>
        </p:nvGraphicFramePr>
        <p:xfrm>
          <a:off x="584247" y="1772816"/>
          <a:ext cx="8066856" cy="2846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8624"/>
                <a:gridCol w="1073646"/>
                <a:gridCol w="1305786"/>
                <a:gridCol w="1494400"/>
                <a:gridCol w="1494400"/>
              </a:tblGrid>
              <a:tr h="10000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сетей газораспределения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оснастить 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</a:tr>
              <a:tr h="343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</a:tr>
              <a:tr h="492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Устройства ЭХЗ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 редуцирования газа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1319" y="645030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средствами телеметрии (СТМ) объектов сетей газораспределения АО "Газпром газораспределение Волгоград" и ГРО Волгоградской области (с учетом АО "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Волгоградгоргаз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система управления технологическим </a:t>
            </a:r>
            <a:r>
              <a:rPr lang="ru-RU" sz="2400" b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распределения </a:t>
            </a:r>
            <a:r>
              <a:rPr lang="ru-RU" sz="24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Система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аппаратно-программный комплекс и предназначена для реализации задач автоматизированного сбора и передачи технологических параметров о состоянии ГРП/ШРП и других объектов газовой сети, а также имеет возможность реализации удаленного управления. </a:t>
            </a:r>
          </a:p>
        </p:txBody>
      </p:sp>
      <p:pic>
        <p:nvPicPr>
          <p:cNvPr id="4" name="Picture 2" descr="C:\Users\UGadjieva\AppData\Local\Microsoft\Windows\Temporary Internet Files\Content.Outlook\7MTCZWGX\IMG_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65188"/>
            <a:ext cx="5760640" cy="3838926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456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6632"/>
            <a:ext cx="8983355" cy="37385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АСУТП выполняет следующие основные функции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предварительная обработка и передача данных от датчиков на центральный диспетчерский пункт; 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текущем состоянии и об истории процесса на  мониторах АДС; 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аварийных ситуаций и значений технологических параметров; 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выходе значений технологических параметров из аварийных и предаварийных границ (аварийная и предупредительная сигнализации); 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экранных форм, графиков;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в систему дополнительных узлов автоматизации.</a:t>
            </a:r>
          </a:p>
          <a:p>
            <a:endParaRPr lang="ru-RU" dirty="0"/>
          </a:p>
        </p:txBody>
      </p:sp>
      <p:pic>
        <p:nvPicPr>
          <p:cNvPr id="4" name="Picture 3" descr="C:\Users\UGadjieva\AppData\Local\Microsoft\Windows\Temporary Internet Files\Content.Outlook\7MTCZWGX\IMG_16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2"/>
          <a:stretch/>
        </p:blipFill>
        <p:spPr bwMode="auto">
          <a:xfrm>
            <a:off x="1691680" y="3855134"/>
            <a:ext cx="5904656" cy="2938905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3266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52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контролируемые параметры: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ШРП/ГРП/ГГРП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выходе;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перепад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на фильтре;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загазованность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открытие/закрытие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двери в технологическое помещение;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открытие/закрытие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 шкафа телеметрии.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СКЗ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потенциал;</a:t>
            </a:r>
          </a:p>
          <a:p>
            <a:pPr>
              <a:buClr>
                <a:srgbClr val="2F860C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открытие/закрытие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 шкафа СКЗ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8 лет газораспределительные организации Волгоградской области заключают договора на эксплуатацию газопроводов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734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:\146191327717285b5ce3cc31bade04e3ee3d659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42865"/>
            <a:ext cx="3648447" cy="24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755026" cy="532859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b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4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возникновения аварий и инцидентов на ОПО газораспределения и газопотребления являются : </a:t>
            </a:r>
            <a:endParaRPr lang="ru-RU" sz="2400" b="1" u="sng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факторов, влияющих на безопасность технологических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ОПО; 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планов производства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некачественное обслуживание; 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отсутствие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безопасности; 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563" y="-139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3734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ga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7641"/>
          <a:stretch/>
        </p:blipFill>
        <p:spPr bwMode="auto">
          <a:xfrm>
            <a:off x="5292080" y="4057375"/>
            <a:ext cx="3767341" cy="2399245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9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34" y="0"/>
            <a:ext cx="8229600" cy="4046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76672"/>
            <a:ext cx="9129127" cy="63382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2016 года на объектах газораспределения и газопотребления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 произошел 1 групповой несчастный случай со смертельным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исходом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нарушения техники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</a:p>
          <a:p>
            <a:pPr marL="0" indent="4572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2015 года в 12 час. 00 мин. во время производства работ на опасном производственном объекте III класса - «Сеть газоснабжения г. Пенза»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г. Пенза, ул. Московская, 40 слесарь АО «Метан» Сиднев Ю.А., находящийся в газовом колодце, зацепился противогазом за скобу и упал на дно колодца, находящиеся наверху слесари Белотелов Ю.И. и Аверин Е.В. предприняли попытку вытянуть его за спасательную веревку, но Сиднев Ю.А. зацепился ногой за газовую трубу, в это время слесарь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Баландин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привязал веревку и спустился в колодец, где потерял сознание, бригадой была вызвана машина скорой помощи и предпринята попытка оказания первой помощи; бригада скорой помощи констатировала смерть Баландина А.В.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,Сиднев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Ю.А. был госпитализирован 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больницу. </a:t>
            </a:r>
          </a:p>
          <a:p>
            <a:pPr marL="0" indent="4572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расследования комиссия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Нижне-Волжского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Ростехнадзора установила, что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несчастного случая со смертельным исходом явились: </a:t>
            </a:r>
            <a:endParaRPr lang="ru-RU" sz="1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соблюдением трудовой дисциплины, нарушение правил внутреннего трудового распорядка и дисциплины труда, выразившихся,  в том числе, в нахождении работника на рабочем месте в состоянии алкогольного опьянения;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наряда-допуска на производство газоопасных работ, не отражавшего в полной мере место и характер работ, технологическую последовательность основных операций при выполнении работ, достаточные меры безопасности при выполнении газоопасных работ;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мер предосторожности подчиненными, при проведении газоопасных работ, за выполнением Правил внутреннего трудового распорядка;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наличием средств индивидуальной защиты у членов бригады при выполнении газоопасных работ, со стороны должностных лиц АО «Метан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АО «Метан» производства газоопасных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1534" y="6445607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12694124341_2384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r="11874" b="2857"/>
          <a:stretch/>
        </p:blipFill>
        <p:spPr bwMode="auto">
          <a:xfrm>
            <a:off x="7643464" y="0"/>
            <a:ext cx="1512168" cy="1581960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34" y="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4032448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1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2016 года на объектах газораспределения и газопотребления произошло</a:t>
            </a:r>
            <a:r>
              <a:rPr lang="ru-RU" sz="1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800" b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инцидентов</a:t>
            </a:r>
            <a:r>
              <a:rPr lang="ru-RU" sz="1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2015г. – 7 </a:t>
            </a:r>
            <a:r>
              <a:rPr lang="ru-RU" sz="1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инцидентов, всего -26).</a:t>
            </a:r>
            <a:endParaRPr lang="ru-RU" sz="18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инцидентов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надземных газопроводов от наезда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автотранспорта-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случаев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в охранных зонах газопроводов без уведомления и получения разрешения на производство работ у газораспределительной или эксплуатирующей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–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случая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деревьев –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случая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2016 года на объектах газораспределения и газопотребления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отсутствовали. </a:t>
            </a: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произошло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 разрушения (механические или коррозионные) газопроводов – 2, разрушения газового оборудования (технических устройств) – 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1534" y="6445607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banner-qs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9972"/>
            <a:ext cx="7819628" cy="1675635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192688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400" b="1" dirty="0" err="1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Волгоградгоргаз</a:t>
            </a:r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659"/>
              </p:ext>
            </p:extLst>
          </p:nvPr>
        </p:nvGraphicFramePr>
        <p:xfrm>
          <a:off x="12643" y="548680"/>
          <a:ext cx="6662071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8373"/>
                <a:gridCol w="4063698"/>
              </a:tblGrid>
              <a:tr h="601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происшествия: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357" marR="433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18.02.2015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357" marR="433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аварии: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357" marR="433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2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Подземный, газопровод среднего давления по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ул.Шишкова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ул.51-ой Гвардейской дивизии в Дзержинском районе,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г.Волгоград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357" marR="433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2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аварии: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357" marR="433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 опасных веществ;  повреждение, разрушение ТУ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357" marR="433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41" name="Picture 1" descr="IMG_5056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50435" cy="360246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204864"/>
            <a:ext cx="90229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511935" algn="ctr"/>
              </a:tabLs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аварии: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газопотребления Дзержинского района. В результате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подвижки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грунта был поврежден подземный газопровод среднего давления диаметром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720 мм.  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аварии: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отсутствует. Пострадавших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причины аварии: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Трещина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сварном стыке газопровода.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строительстве способ устранения технологического разрыва между несоосными плетями газопровода и фактическое его исполнение, привели к появлению в сварном стыке значительных остаточных напряжений.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Длительные динамические нагрузки на газопровод от большегрузного автотранспорта.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причины: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Извлеченные уроки: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Недопустимо отступления от проектных решений при выполнении строительных работ на объектах сетей газораспределения и газопотребления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7789"/>
            <a:ext cx="9006545" cy="8089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сетей газораспределения и газопотребления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5544616"/>
          </a:xfrm>
        </p:spPr>
        <p:txBody>
          <a:bodyPr>
            <a:normAutofit/>
          </a:bodyPr>
          <a:lstStyle/>
          <a:p>
            <a:pPr indent="457200"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Нижне-Волжском управлении Ростехнадзора осуществлялся инспекторским составом на территории Волгоградской области, Астраханской области, Пензенской области, Саратовской области и Республики Калмыкия. </a:t>
            </a:r>
          </a:p>
          <a:p>
            <a:pPr indent="457200"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контролем Управления находилось </a:t>
            </a:r>
            <a:r>
              <a:rPr lang="ru-RU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2296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деятельность по эксплуатации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-312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-251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-73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-833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-827.</a:t>
            </a:r>
          </a:p>
          <a:p>
            <a:pPr algn="l"/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Газораспределительных</a:t>
            </a:r>
          </a:p>
          <a:p>
            <a:pPr algn="l"/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организаций- 27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F:\Gas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47409" cy="2900536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778" y="209"/>
            <a:ext cx="722148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400" b="1" dirty="0" err="1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Астраханьгазсервис</a:t>
            </a:r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74234"/>
              </p:ext>
            </p:extLst>
          </p:nvPr>
        </p:nvGraphicFramePr>
        <p:xfrm>
          <a:off x="107503" y="517043"/>
          <a:ext cx="6217901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1519"/>
                <a:gridCol w="4296382"/>
              </a:tblGrid>
              <a:tr h="110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происшествия: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710" marR="4371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14.05.2015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710" marR="4371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аварии: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710" marR="4371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 высокого давления от ГРС-1А до ГРС-1 вблизи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с.Началово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Приволжского района Астраханской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710" marR="4371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аварии: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710" marR="4371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 опасных веществ;; повреждение, разрушение ТУ; нарушение режима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710" marR="4371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5" y="-24138"/>
            <a:ext cx="2806695" cy="2103638"/>
          </a:xfrm>
          <a:prstGeom prst="rect">
            <a:avLst/>
          </a:prstGeom>
          <a:effectLst>
            <a:outerShdw blurRad="50800" dist="38100" dir="8100000" algn="tr" rotWithShape="0">
              <a:srgbClr val="003300"/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778" y="1916832"/>
            <a:ext cx="91193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2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аварии: 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Водителем трактора МТЗ-82 гос.№5626 АР 30, принадлежащего предприятию МУП «БИОМ», при расчистке несанкционированной свалки мусора, находящейся в охранной зоне газопровода, был поврежден кран </a:t>
            </a:r>
            <a:r>
              <a:rPr lang="ru-RU" sz="15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конденсатосборника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выходом газа наружу.</a:t>
            </a:r>
          </a:p>
          <a:p>
            <a:r>
              <a:rPr lang="ru-RU" sz="152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аварии: 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 составил 172 тыс. руб. Пострадавших нет. </a:t>
            </a:r>
          </a:p>
          <a:p>
            <a:r>
              <a:rPr lang="ru-RU" sz="152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причины аварии: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повреждение крана оголовка </a:t>
            </a:r>
            <a:r>
              <a:rPr lang="ru-RU" sz="15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конденсатосборника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газопровода высокого давления бульдозером при производстве работ по расчистке свалки мусора в зоне прокладки газопровода.</a:t>
            </a:r>
          </a:p>
          <a:p>
            <a:r>
              <a:rPr lang="ru-RU" sz="152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причины: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несанкционированной свалки мусора в охранной зоне газопровода.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должного контроля со стороны руководства Приволжской КС ОАО «</a:t>
            </a:r>
            <a:r>
              <a:rPr lang="ru-RU" sz="15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Астраханьгазсервис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состоянием охранной зоны газопровода. 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взаимодействия руководства с органами исполнительной власти и местного самоуправления.</a:t>
            </a:r>
          </a:p>
          <a:p>
            <a:pPr marL="342900" indent="-342900">
              <a:buAutoNum type="arabicPeriod" startAt="4"/>
            </a:pP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работ в охранной зоне газопровода без согласования и без присутствия с эксплуатационной организацией газораспределительной сети.</a:t>
            </a:r>
          </a:p>
          <a:p>
            <a:r>
              <a:rPr lang="ru-RU" sz="1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Извлеченные уроки:</a:t>
            </a:r>
          </a:p>
          <a:p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проведение работ в охранной зоне газопровода без согласования с газораспределительной организацией и присутствия на месте работ ее представителя.</a:t>
            </a:r>
          </a:p>
          <a:p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эксплуатирующая сети газораспределения и газопотребления обязана обеспечивать их сохранность в течение всего срока службы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6400393"/>
              </p:ext>
            </p:extLst>
          </p:nvPr>
        </p:nvGraphicFramePr>
        <p:xfrm>
          <a:off x="11750" y="552717"/>
          <a:ext cx="5832648" cy="1507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5954"/>
                <a:gridCol w="3936694"/>
              </a:tblGrid>
              <a:tr h="288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происшествия: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31" marR="199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07.06.2015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31" marR="19931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аварии: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31" marR="199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 среднего давления расположенный по адресу:  Астраханская область, г. Астрахань, ул. Звездная, д. 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31" marR="19931" marT="0" marB="0"/>
                </a:tc>
              </a:tr>
              <a:tr h="399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аварии: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31" marR="199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 опасных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веществ;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повреждение, разрушение ТУ; нарушение режима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31" marR="19931" marT="0" marB="0"/>
                </a:tc>
              </a:tr>
            </a:tbl>
          </a:graphicData>
        </a:graphic>
      </p:graphicFrame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2846" y="2089592"/>
            <a:ext cx="9131154" cy="4737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аварии: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пожара в охранной зоне газопровода произошло повреждение изолирующего фланцевого соединения расположенного на месте выхода газопровода из земли, с последующим выходом газа и его возгоранием.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аварии: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 отсутствует. Пострадавших нет. 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причины аварии: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Пожар в охранной зоне газопровода.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Повреждение фланцевого соединения вследствие возгорания сухой растительности в зоне прокладки газопровода.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причины: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должного контроля со стороны ОАО «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Астраханьгазсервис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состоянием охранной зоны газопровода.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взаимодействия ОАО «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Астраханьгазсервис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органами исполнительной власти и органами местного самоуправления в части обеспечения сохранности газопровода по адресу: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г.Астрахань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ул.Звездная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1, предупреждении аварий и чрезвычайных ситуаций. 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Внесение постороннего источника зажигания в зону прокладки газопровода с последующим возгоранием сухой растительности. </a:t>
            </a: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Извлеченные уроки: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эксплуатирующая сети газораспределения и газопотребления обязана обеспечивать безопасность, путем проведения противопожарных мероприятий.</a:t>
            </a:r>
          </a:p>
          <a:p>
            <a:pPr marL="0" indent="0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59046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400" b="1" dirty="0" err="1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Астраханьгазсервис</a:t>
            </a:r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264313" cy="2089592"/>
          </a:xfrm>
          <a:prstGeom prst="rect">
            <a:avLst/>
          </a:prstGeom>
          <a:effectLst>
            <a:outerShdw blurRad="50800" dist="38100" dir="8100000" algn="tr" rotWithShape="0">
              <a:srgbClr val="0033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76456" y="6456620"/>
            <a:ext cx="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1527262"/>
              </p:ext>
            </p:extLst>
          </p:nvPr>
        </p:nvGraphicFramePr>
        <p:xfrm>
          <a:off x="247254" y="490066"/>
          <a:ext cx="864096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6696744"/>
              </a:tblGrid>
              <a:tr h="173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происшествия: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51" marR="429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51" marR="42951" marT="0" marB="0"/>
                </a:tc>
              </a:tr>
              <a:tr h="2863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аварии: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51" marR="429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«Станция газозаправочная (автомобильная) АЗС № 262» расположенная по адресу: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Пенза, ул.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Аустрина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71.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51" marR="42951" marT="0" marB="0"/>
                </a:tc>
              </a:tr>
              <a:tr h="1316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аварии: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51" marR="429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Повреждение, разрушение ТУ.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51" marR="42951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«ЛУКОЙЛ-</a:t>
            </a:r>
            <a:r>
              <a:rPr lang="ru-RU" sz="2400" b="1" dirty="0" err="1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Нижневолжскнефтепродукт</a:t>
            </a:r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2F860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3313" name="Picture 1" descr="DSC_05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77" y="1691229"/>
            <a:ext cx="4076911" cy="302433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556793"/>
            <a:ext cx="51552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аварии: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ДТП (наезда транспортного средства на линию наполнения резервуара жидкой фазы СУГ) произошла разгерметизация газопровода жидкой фазы СУГ, что привело к неконтролируемому выбросу и растеканию СУГ по территории многотопливного автозаправочного комплекса АЗК № 262 и далее за его границы с последующим возгоранием.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аварии: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аварии подвержено технологическое оборудование системы АГЗС и две автомашины.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составил 1863,5тыс. руб. Пострадавших нет.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15564"/>
            <a:ext cx="8920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причины аварии: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Несоблюдение требований руководства по эксплуатации предприятия-изготовителя клапана электромагнитного взрывозащищённого СЕНС DN50PN25.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Недостаточность защиты от механических повреждений технологической системы автозаправочной станции.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Допуск в эксплуатацию газоанализатора «Сигнал-03-4»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комплекте с четырьмя датчиками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довзрывных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результатов его своевременной поверки.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7144" y="6456620"/>
            <a:ext cx="41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8928992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причины: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Техническим руководителем автозаправочной станции АЗК №262 или лицом, его замещающим, не осуществляется координация и общее руководство за проведением газоопасных работ по сливу газа из автоцистерн в резервуары, откачки неиспарившихся остатков газа из резервуаров, сливу газа из переполненных баллонов.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Неудовлетворительная организация по проверке знаний работников.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Неудовлетворительная организация по допуску к самостоятельной работе работников.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смене отсутствует электротехнический персонал с соответствующей группой по электробезопасности.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Лицом, ответственным за проведение газоопасных работ не обеспечена правильность, и полнота принятых мер безопасности, достаточность квалификации лиц, назначенных исполнителями газоопасных работ, полнота и качество их инструктажа, техническое руководство работой и соблюдение работающими мер безопасности. 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 соблюдать требований промышленной безопасности при проведении работ по наполнению на АГЗС.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эксплуатацию ОПО с не работающей или отключенной автоматикой безопасности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«ЛУКОЙЛ-</a:t>
            </a:r>
            <a:r>
              <a:rPr lang="ru-RU" sz="2400" b="1" dirty="0" err="1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Нижневолжскнефтепродукт</a:t>
            </a:r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2F860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144" y="6456620"/>
            <a:ext cx="41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8784975" cy="6120680"/>
          </a:xfrm>
        </p:spPr>
        <p:txBody>
          <a:bodyPr>
            <a:normAutofit fontScale="77500" lnSpcReduction="20000"/>
          </a:bodyPr>
          <a:lstStyle/>
          <a:p>
            <a:pPr marL="0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количества аварий на объектах сетей газораспределения и газопотребления, вероятнее всего, удастся добиться необходимостью дополнительным введением принципа  обязательности  исполнения требований отобранных стандартов и сводов правил с целью повышения уровня безопасности объектов сетей газораспределения и газопотребления.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-4572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внести в Федеральные нормы и правила в области промышленной безопасности «Правила безопасности сетей газораспределения и газопотребления», утв. приказом Ростехнадзора от 15.11.2013 №542, дополнения в виде основных разделов: эксплуатация объектов систем газораспределения и газопотребления,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территориях с особыми условиями, локализация и ликвидация аварийных ситуаций с пунктами конкретных требований.</a:t>
            </a:r>
          </a:p>
          <a:p>
            <a:pPr marL="0" indent="-457200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предупреждения повреждений газопроводов при несанкционированных земляных работах в охранных зонах сетей газораспределения включить в КоАП РФ статью, предусматривающую административную ответственность за нарушение требований Правил охраны газораспределительных сетей, утвержденных постановлением Правительства  Российской Федерации от 20 ноября 2000 года N 878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1721" y="6435849"/>
            <a:ext cx="41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13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36912"/>
            <a:ext cx="82089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4" name="Picture 4" descr="F: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74" y="6829"/>
            <a:ext cx="1861526" cy="2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02489" cy="2736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осуществления государственного контроля (надзора) за соблюдением требований Технического регламента о безопасности сетей газораспределения и газопотребления, утвержденного постановлением  Правительства Российской Федерации от 29 октября 2010г. №870, под контролем  находилось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27725 организаций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F:\81acd0511df7a555b8efa562d4a3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8"/>
          <a:stretch/>
        </p:blipFill>
        <p:spPr bwMode="auto">
          <a:xfrm>
            <a:off x="1331640" y="3121413"/>
            <a:ext cx="6699802" cy="3536574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4624"/>
            <a:ext cx="8790520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газопроводов на поднадзорной Нижне-Волжскому управлению Ростехнадзора территории: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05" y="1484784"/>
            <a:ext cx="6064764" cy="508449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73447,75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43385,56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 (из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полиэтиленовых 17589,50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отслуживших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службы подземных стальных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газопроводов- 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3120,45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3133,29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от электрохимической коррозии-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19286,18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в отчетном периоде -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19105,14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замене (перекладке)-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180,60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периоде- 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93,75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0" name="Picture 2" descr="F:\Naruzhny`j-gazoprovod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9" y="1484783"/>
            <a:ext cx="3171880" cy="2154265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F:\третье-33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9" y="3861048"/>
            <a:ext cx="3164917" cy="2376264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90521" cy="626798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200" b="1" dirty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технических устройств (ГРП, ШРП) на поднадзорной Нижне-Волжскому управлению Ростехнадзора </a:t>
            </a:r>
            <a:r>
              <a:rPr lang="ru-RU" sz="22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территории: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ГРП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(ГРУ), ШРП – </a:t>
            </a:r>
            <a:r>
              <a:rPr lang="ru-RU" sz="2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25088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ед..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Отслуживших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службы – </a:t>
            </a:r>
            <a:r>
              <a:rPr lang="ru-RU" sz="2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ед., (из них прошедших диагностирование 1628 ед. и реконструированных 313 ед.)</a:t>
            </a:r>
          </a:p>
          <a:p>
            <a:pPr marL="0" indent="457200">
              <a:buNone/>
            </a:pPr>
            <a:r>
              <a:rPr lang="ru-RU" sz="22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2200" b="1" dirty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 предприятий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- 3093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2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200" b="1" dirty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газифицированных котельных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- 5367 шт.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автоматизированных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персонала) – </a:t>
            </a:r>
            <a:r>
              <a:rPr lang="ru-RU" sz="2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665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датчиками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СН-  </a:t>
            </a:r>
            <a:r>
              <a:rPr lang="ru-RU" sz="2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5361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122" name="Picture 2" descr="F:\Системы-газопотребления-на-промышленных-предприятиях-и-методы-предотвращения-аварийри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1" y="4005064"/>
            <a:ext cx="4108469" cy="2736304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593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</a:t>
            </a:r>
            <a:r>
              <a:rPr lang="ru-RU" sz="28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газопроводам, поднадзорным Нижне-Волжскому управлению Ростехнадзора</a:t>
            </a:r>
            <a:endParaRPr lang="ru-RU" sz="2800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313349"/>
              </p:ext>
            </p:extLst>
          </p:nvPr>
        </p:nvGraphicFramePr>
        <p:xfrm>
          <a:off x="51928" y="1196752"/>
          <a:ext cx="8928991" cy="487708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0"/>
                    </a:prstClr>
                  </a:outerShdw>
                </a:effectLst>
                <a:tableStyleId>{2D5ABB26-0587-4C30-8999-92F81FD0307C}</a:tableStyleId>
              </a:tblPr>
              <a:tblGrid>
                <a:gridCol w="1584176"/>
                <a:gridCol w="864096"/>
                <a:gridCol w="1008112"/>
                <a:gridCol w="936104"/>
                <a:gridCol w="1008112"/>
                <a:gridCol w="1008112"/>
                <a:gridCol w="864096"/>
                <a:gridCol w="1656183"/>
              </a:tblGrid>
              <a:tr h="4507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организаций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протяженность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газопроводов, км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</a:tr>
              <a:tr h="770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10 - 20 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20 - 40 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40 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Трубопроводы,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прошедшие экспертизу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C7"/>
                    </a:solidFill>
                  </a:tcPr>
                </a:tc>
              </a:tr>
              <a:tr h="5726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16497,91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4648,07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3584,93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5997,39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2267,52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1924,83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29533,3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17635,6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3836,37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1130,33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1130,33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Пензенская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16486,06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8117,64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7136,83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887,33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344,26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344,26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3554,02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687,58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1210,73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1282,11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373,6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361,52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Республика Калмыкия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2802,84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1328,52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849,16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625,15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68874,13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21712,8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30417,25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12628,35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4115,71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3760,94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667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974"/>
            <a:ext cx="8862529" cy="620687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проведенных проверок основными нарушениями требований промышленной безопасности являются</a:t>
            </a:r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09520" cy="2952328"/>
          </a:xfrm>
        </p:spPr>
        <p:txBody>
          <a:bodyPr>
            <a:noAutofit/>
          </a:bodyPr>
          <a:lstStyle/>
          <a:p>
            <a:pPr indent="-457200"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переоформление лицензий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взрывопожароопасных производственных объектов в связи с изменением лицензируемого вида деятельности, перечня выполняемых работ, оказываемых услуг, составляющих лицензируемый вид деятельности;</a:t>
            </a:r>
          </a:p>
          <a:p>
            <a:pPr indent="-457200"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 по готовности к действиям по локализации и ликвидации последствий аварий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ОПО; </a:t>
            </a:r>
          </a:p>
          <a:p>
            <a:pPr indent="-457200"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производственного контроля за своевременным и качественным проведением комплекса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:\bl1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76" y="3933056"/>
            <a:ext cx="3327790" cy="2495843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645023"/>
            <a:ext cx="5580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проводятся своевременно экспертизы промышленной безопасности и не выполняются компенсирующие мероприятия согласно экспертиз промышленной безопасности;</a:t>
            </a:r>
          </a:p>
          <a:p>
            <a:pPr indent="457200"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просроченная аттестация руководителей и ИТР в области промышленной безопасности;</a:t>
            </a:r>
          </a:p>
          <a:p>
            <a:pPr indent="457200"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обязательных требований при организации и проведении газоопасных работ.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66451" cy="165618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проведенных проверок основными нарушениями требований Технического регламента о безопасности сетей газораспределения и газопотребления, утвержденного постановлением Правительства Российской Федерации от 29 октября 2010г. №870, являются</a:t>
            </a:r>
            <a:r>
              <a:rPr lang="ru-RU" sz="22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50" y="3933338"/>
            <a:ext cx="5501951" cy="23039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эксплуатационной документации на газопроводы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ГРПШ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 о метрологической поверки сигнализаторов загазованности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dsc01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21" y="4144154"/>
            <a:ext cx="3506148" cy="2337432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824" y="2123455"/>
            <a:ext cx="900654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обеспечивается мониторинг и устранение повреждений изоляционного покрытия (окраски) металла трубы;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осуществляется техническое обслуживание, текущий ремонт и наладка технологических устройств;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документов (материалов) технического диагностирования технологических  устройств сети газопотребления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0277"/>
            <a:ext cx="9006545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F8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проблемы, связанные с обеспечением безопасности и противоаварийной устойчивости поднадзорных предприятий и объектов:</a:t>
            </a:r>
            <a:endParaRPr lang="ru-RU" sz="3600" b="1" dirty="0">
              <a:solidFill>
                <a:srgbClr val="2F8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01" y="1196752"/>
            <a:ext cx="8862529" cy="338437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Устаревшие технические устройства на предприятиях и отсутствие, каких либо планирований и проведения работ по модернизации и техническому перевооружению технических устройств;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срок процедуры передачи бесхозных газопроводов на баланс муниципальных образований.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документов по продлению сроков эксплуатации зданий, сооружений, технических устройств на объектах технического регулирования (не внесенных в реестр опасных производственных объектов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017" y="6456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:\Fotolia_41591643_Subscription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604052" cy="2451556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90" y="4149080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новых нормативных документов взамен отмененных ПБ 03-445-02 «Правила безопасности при эксплуатации дымовых и вентиляционных промышленных труб» Госгортехнадзора Российской Федерации.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95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2392</Words>
  <Application>Microsoft Office PowerPoint</Application>
  <PresentationFormat>Экран (4:3)</PresentationFormat>
  <Paragraphs>310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Состояние сетей газораспределения и газопотребления</vt:lpstr>
      <vt:lpstr>Презентация PowerPoint</vt:lpstr>
      <vt:lpstr>Протяженность газопроводов на поднадзорной Нижне-Волжскому управлению Ростехнадзора территории:</vt:lpstr>
      <vt:lpstr>Презентация PowerPoint</vt:lpstr>
      <vt:lpstr>Данные по газопроводам, поднадзорным Нижне-Волжскому управлению Ростехнадзора</vt:lpstr>
      <vt:lpstr>По результатам анализа проведенных проверок основными нарушениями требований промышленной безопасности являются:</vt:lpstr>
      <vt:lpstr>По результатам анализа проведенных проверок основными нарушениями требований Технического регламента о безопасности сетей газораспределения и газопотребления, утвержденного постановлением Правительства Российской Федерации от 29 октября 2010г. №870, являются:</vt:lpstr>
      <vt:lpstr>Основные проблемы, связанные с обеспечением безопасности и противоаварийной устойчивости поднадзорных предприятий и объектов:</vt:lpstr>
      <vt:lpstr>Презентация PowerPoint</vt:lpstr>
      <vt:lpstr>Презентация PowerPoint</vt:lpstr>
      <vt:lpstr>Презентация PowerPoint</vt:lpstr>
      <vt:lpstr>Автоматическая система управления технологическим процессом распределения газа</vt:lpstr>
      <vt:lpstr>Презентация PowerPoint</vt:lpstr>
      <vt:lpstr>Презентация PowerPoint</vt:lpstr>
      <vt:lpstr>Презентация PowerPoint</vt:lpstr>
      <vt:lpstr>Аварийность и травматизм</vt:lpstr>
      <vt:lpstr>Аварийность и травматизм</vt:lpstr>
      <vt:lpstr>ОАО «Волгоградгоргаз»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сетей газораспределения и газопотребления</dc:title>
  <dc:creator>Гаджиева Умай Рашидовна</dc:creator>
  <cp:lastModifiedBy>Гаджиева Умай Рашидовна</cp:lastModifiedBy>
  <cp:revision>85</cp:revision>
  <dcterms:created xsi:type="dcterms:W3CDTF">2016-08-15T08:02:39Z</dcterms:created>
  <dcterms:modified xsi:type="dcterms:W3CDTF">2016-08-22T13:09:30Z</dcterms:modified>
</cp:coreProperties>
</file>